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1" r:id="rId4"/>
    <p:sldId id="262" r:id="rId5"/>
    <p:sldId id="263" r:id="rId6"/>
    <p:sldId id="276" r:id="rId7"/>
    <p:sldId id="265" r:id="rId8"/>
    <p:sldId id="277" r:id="rId9"/>
    <p:sldId id="266" r:id="rId10"/>
    <p:sldId id="267" r:id="rId11"/>
    <p:sldId id="269" r:id="rId12"/>
    <p:sldId id="271" r:id="rId13"/>
    <p:sldId id="268" r:id="rId14"/>
    <p:sldId id="270" r:id="rId15"/>
    <p:sldId id="319" r:id="rId16"/>
    <p:sldId id="324" r:id="rId17"/>
    <p:sldId id="320" r:id="rId18"/>
    <p:sldId id="325" r:id="rId19"/>
    <p:sldId id="326" r:id="rId20"/>
    <p:sldId id="280" r:id="rId21"/>
    <p:sldId id="300" r:id="rId22"/>
    <p:sldId id="301" r:id="rId23"/>
    <p:sldId id="322" r:id="rId24"/>
    <p:sldId id="323" r:id="rId25"/>
    <p:sldId id="318" r:id="rId26"/>
    <p:sldId id="317" r:id="rId27"/>
    <p:sldId id="328" r:id="rId28"/>
    <p:sldId id="302" r:id="rId29"/>
    <p:sldId id="282" r:id="rId30"/>
    <p:sldId id="321" r:id="rId31"/>
    <p:sldId id="288" r:id="rId32"/>
    <p:sldId id="289" r:id="rId33"/>
    <p:sldId id="290" r:id="rId34"/>
    <p:sldId id="313" r:id="rId35"/>
    <p:sldId id="314" r:id="rId36"/>
    <p:sldId id="315" r:id="rId37"/>
    <p:sldId id="316" r:id="rId38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49C24-98E8-445F-AE5F-D4847D837985}" type="datetimeFigureOut">
              <a:rPr lang="en-US" smtClean="0"/>
              <a:t>06/08/2021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ECE13-58B6-457B-A377-2F651FE7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228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816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396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292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201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0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326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255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344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785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294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7223-7CB2-45C3-97A8-7C67FBB7AFD4}" type="datetimeFigureOut">
              <a:rPr lang="fa-IR" smtClean="0"/>
              <a:t>28/10/1442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116C-BAAE-4D9B-9778-C404F7373A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481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0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2.tm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1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3.emf"/><Relationship Id="rId5" Type="http://schemas.openxmlformats.org/officeDocument/2006/relationships/image" Target="../media/image4.png"/><Relationship Id="rId10" Type="http://schemas.openxmlformats.org/officeDocument/2006/relationships/image" Target="../media/image12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8.e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emf"/><Relationship Id="rId5" Type="http://schemas.openxmlformats.org/officeDocument/2006/relationships/image" Target="../media/image4.png"/><Relationship Id="rId10" Type="http://schemas.openxmlformats.org/officeDocument/2006/relationships/image" Target="../media/image15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365127"/>
            <a:ext cx="1696878" cy="10680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348343"/>
            <a:ext cx="8013525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Para clinical Evaluations: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Biochemistry : Lipid and BS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Circulating biomarkers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Coronary Calcium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Carotid Intima-media Thickness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Arterial </a:t>
            </a:r>
            <a:r>
              <a:rPr lang="en-US" dirty="0"/>
              <a:t>stiffness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215"/>
            <a:ext cx="1224860" cy="841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09" y="5991456"/>
            <a:ext cx="1474792" cy="866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9748 ARIC (Atherosclerosis Risk in Communities) study participants who were free of </a:t>
            </a:r>
            <a:r>
              <a:rPr lang="en-US" dirty="0" smtClean="0"/>
              <a:t>ASCVD at </a:t>
            </a:r>
            <a:r>
              <a:rPr lang="en-US" dirty="0"/>
              <a:t>baseline </a:t>
            </a:r>
            <a:r>
              <a:rPr lang="en-US" dirty="0" smtClean="0"/>
              <a:t>(1996–1998</a:t>
            </a:r>
            <a:r>
              <a:rPr lang="en-US" dirty="0"/>
              <a:t>) and had measurements of lipids, apolipoprotein B, and </a:t>
            </a:r>
            <a:r>
              <a:rPr lang="en-US" dirty="0" err="1" smtClean="0"/>
              <a:t>hsCRP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There were </a:t>
            </a:r>
            <a:r>
              <a:rPr lang="en-US" dirty="0"/>
              <a:t>1574 ASCVD events over median (interquartile range) follow-up of 18.4 (12.8–19.5) years, and discordance between </a:t>
            </a:r>
            <a:r>
              <a:rPr lang="en-US" dirty="0" err="1" smtClean="0"/>
              <a:t>hsCRP</a:t>
            </a:r>
            <a:r>
              <a:rPr lang="en-US" dirty="0" smtClean="0"/>
              <a:t> and </a:t>
            </a:r>
            <a:r>
              <a:rPr lang="en-US" dirty="0"/>
              <a:t>lipid measures was prevalent in 50% of the population.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hsCRP</a:t>
            </a:r>
            <a:r>
              <a:rPr lang="en-US" dirty="0" smtClean="0"/>
              <a:t> </a:t>
            </a:r>
            <a:r>
              <a:rPr lang="en-US" dirty="0"/>
              <a:t>greater than or equal to median (2.4 mg/L), compared with </a:t>
            </a:r>
            <a:r>
              <a:rPr lang="en-US" dirty="0" smtClean="0"/>
              <a:t>less than </a:t>
            </a:r>
            <a:r>
              <a:rPr lang="en-US" dirty="0"/>
              <a:t>median, was associated with an increased risk of ASCVD in individuals with less than median levels of </a:t>
            </a:r>
            <a:r>
              <a:rPr lang="en-US" dirty="0" smtClean="0"/>
              <a:t>lipid </a:t>
            </a:r>
            <a:r>
              <a:rPr lang="en-US" dirty="0"/>
              <a:t>measures.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Individuals with </a:t>
            </a:r>
            <a:r>
              <a:rPr lang="en-US" dirty="0">
                <a:solidFill>
                  <a:srgbClr val="FF0066"/>
                </a:solidFill>
              </a:rPr>
              <a:t>favorable </a:t>
            </a:r>
            <a:r>
              <a:rPr lang="en-US" dirty="0" err="1">
                <a:solidFill>
                  <a:srgbClr val="FF0066"/>
                </a:solidFill>
              </a:rPr>
              <a:t>atherogenic</a:t>
            </a:r>
            <a:r>
              <a:rPr lang="en-US" dirty="0">
                <a:solidFill>
                  <a:srgbClr val="FF0066"/>
                </a:solidFill>
              </a:rPr>
              <a:t> lipid levels </a:t>
            </a:r>
            <a:r>
              <a:rPr lang="en-US" dirty="0" smtClean="0"/>
              <a:t>, but a </a:t>
            </a:r>
          </a:p>
          <a:p>
            <a:pPr marL="0" indent="0" algn="just">
              <a:buNone/>
            </a:pPr>
            <a:r>
              <a:rPr lang="en-US" dirty="0" smtClean="0"/>
              <a:t>   discordantly </a:t>
            </a:r>
            <a:r>
              <a:rPr lang="en-US" dirty="0">
                <a:solidFill>
                  <a:srgbClr val="FF0066"/>
                </a:solidFill>
              </a:rPr>
              <a:t>elevated </a:t>
            </a:r>
            <a:r>
              <a:rPr lang="en-US" dirty="0" err="1">
                <a:solidFill>
                  <a:srgbClr val="FF0066"/>
                </a:solidFill>
              </a:rPr>
              <a:t>hsCRP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level, had a </a:t>
            </a:r>
            <a:r>
              <a:rPr lang="en-US" dirty="0">
                <a:solidFill>
                  <a:srgbClr val="FF0066"/>
                </a:solidFill>
              </a:rPr>
              <a:t>30% to 60% </a:t>
            </a:r>
            <a:r>
              <a:rPr lang="en-US" dirty="0" smtClean="0">
                <a:solidFill>
                  <a:srgbClr val="FF0066"/>
                </a:solidFill>
              </a:rPr>
              <a:t>greater </a:t>
            </a:r>
            <a:r>
              <a:rPr lang="en-US" dirty="0" smtClean="0"/>
              <a:t>relative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risk </a:t>
            </a:r>
            <a:r>
              <a:rPr lang="en-US" dirty="0"/>
              <a:t>of developing atherosclerotic </a:t>
            </a:r>
            <a:r>
              <a:rPr lang="en-US" dirty="0" smtClean="0"/>
              <a:t>CV events over median follow-up of</a:t>
            </a:r>
          </a:p>
          <a:p>
            <a:pPr marL="0" indent="0" algn="just">
              <a:buNone/>
            </a:pPr>
            <a:r>
              <a:rPr lang="en-US" dirty="0" smtClean="0"/>
              <a:t>   18 years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1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523741" y="1838277"/>
            <a:ext cx="10830059" cy="39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Such increased </a:t>
            </a:r>
            <a:r>
              <a:rPr lang="en-US" dirty="0"/>
              <a:t>risk was consistent among individuals with low (&lt;7.5%) or high (≥7.5%) estimated </a:t>
            </a:r>
            <a:r>
              <a:rPr lang="en-US" dirty="0" smtClean="0"/>
              <a:t>risk.</a:t>
            </a:r>
          </a:p>
          <a:p>
            <a:endParaRPr lang="en-US" dirty="0"/>
          </a:p>
          <a:p>
            <a:r>
              <a:rPr lang="en-US" dirty="0"/>
              <a:t>elevated </a:t>
            </a:r>
            <a:r>
              <a:rPr lang="en-US" dirty="0" err="1" smtClean="0"/>
              <a:t>hsCRP</a:t>
            </a:r>
            <a:r>
              <a:rPr lang="en-US" dirty="0" smtClean="0"/>
              <a:t> consistently </a:t>
            </a:r>
            <a:r>
              <a:rPr lang="en-US" dirty="0"/>
              <a:t>enhanced atherosclerotic cardiovascular </a:t>
            </a:r>
            <a:r>
              <a:rPr lang="en-US" dirty="0" smtClean="0"/>
              <a:t>disease risk </a:t>
            </a:r>
            <a:r>
              <a:rPr lang="en-US" dirty="0"/>
              <a:t>in individuals </a:t>
            </a:r>
            <a:r>
              <a:rPr lang="en-US" dirty="0">
                <a:solidFill>
                  <a:srgbClr val="FF0066"/>
                </a:solidFill>
              </a:rPr>
              <a:t>regardless of </a:t>
            </a:r>
            <a:r>
              <a:rPr lang="en-US" dirty="0"/>
              <a:t>their baseline </a:t>
            </a:r>
            <a:r>
              <a:rPr lang="en-US" dirty="0" smtClean="0"/>
              <a:t>absolute risk </a:t>
            </a:r>
            <a:r>
              <a:rPr lang="en-US" dirty="0"/>
              <a:t>determined by various </a:t>
            </a:r>
            <a:r>
              <a:rPr lang="en-US" dirty="0" err="1"/>
              <a:t>atherogenic</a:t>
            </a:r>
            <a:r>
              <a:rPr lang="en-US" dirty="0"/>
              <a:t> </a:t>
            </a:r>
            <a:r>
              <a:rPr lang="en-US" dirty="0">
                <a:solidFill>
                  <a:srgbClr val="FF0066"/>
                </a:solidFill>
              </a:rPr>
              <a:t>lipid</a:t>
            </a:r>
            <a:r>
              <a:rPr lang="en-US" dirty="0"/>
              <a:t> measures </a:t>
            </a:r>
            <a:r>
              <a:rPr lang="en-US" dirty="0" smtClean="0"/>
              <a:t>and the </a:t>
            </a:r>
            <a:r>
              <a:rPr lang="en-US" dirty="0"/>
              <a:t>pooled cohort equation </a:t>
            </a:r>
            <a:r>
              <a:rPr lang="en-US" dirty="0">
                <a:solidFill>
                  <a:srgbClr val="FF0066"/>
                </a:solidFill>
              </a:rPr>
              <a:t>score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0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0727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95" y="5922008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81539" y="107975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What Are the Clinical Implications?</a:t>
            </a:r>
            <a:br>
              <a:rPr lang="en-US" b="1" dirty="0">
                <a:solidFill>
                  <a:srgbClr val="FF0066"/>
                </a:solidFill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en-US" sz="96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en-US" sz="9600" dirty="0" smtClean="0"/>
              <a:t>• </a:t>
            </a:r>
            <a:r>
              <a:rPr lang="en-US" sz="9600" dirty="0" err="1" smtClean="0"/>
              <a:t>hsCRP</a:t>
            </a:r>
            <a:r>
              <a:rPr lang="en-US" sz="9600" dirty="0" smtClean="0"/>
              <a:t> levels should be regularly considered along with </a:t>
            </a:r>
            <a:r>
              <a:rPr lang="en-US" sz="9600" dirty="0" err="1" smtClean="0"/>
              <a:t>atherogenic</a:t>
            </a:r>
            <a:r>
              <a:rPr lang="en-US" sz="9600" dirty="0" smtClean="0"/>
              <a:t> lipid </a:t>
            </a:r>
          </a:p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 measures in approach to ASCVD risk assessment.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 smtClean="0"/>
              <a:t>• </a:t>
            </a:r>
            <a:r>
              <a:rPr lang="en-US" sz="9600" dirty="0"/>
              <a:t>Elevated </a:t>
            </a:r>
            <a:r>
              <a:rPr lang="en-US" sz="9600" dirty="0" err="1"/>
              <a:t>hsCRP</a:t>
            </a:r>
            <a:r>
              <a:rPr lang="en-US" sz="9600" dirty="0"/>
              <a:t> levels can serve as a risk </a:t>
            </a:r>
            <a:r>
              <a:rPr lang="en-US" sz="9600" dirty="0" smtClean="0"/>
              <a:t>enhancer </a:t>
            </a:r>
            <a:r>
              <a:rPr lang="en-US" sz="9600" dirty="0" smtClean="0">
                <a:solidFill>
                  <a:srgbClr val="FF0066"/>
                </a:solidFill>
              </a:rPr>
              <a:t>irrespective</a:t>
            </a:r>
            <a:r>
              <a:rPr lang="en-US" sz="9600" dirty="0" smtClean="0"/>
              <a:t> </a:t>
            </a:r>
            <a:r>
              <a:rPr lang="en-US" sz="9600" dirty="0"/>
              <a:t>of baseline 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  absolute </a:t>
            </a:r>
            <a:r>
              <a:rPr lang="en-US" sz="9600" dirty="0"/>
              <a:t>risk determined by </a:t>
            </a:r>
            <a:r>
              <a:rPr lang="en-US" sz="9600" dirty="0" smtClean="0"/>
              <a:t> various </a:t>
            </a:r>
            <a:r>
              <a:rPr lang="en-US" sz="9600" dirty="0" smtClean="0">
                <a:solidFill>
                  <a:srgbClr val="FF0066"/>
                </a:solidFill>
              </a:rPr>
              <a:t>lipid</a:t>
            </a:r>
            <a:r>
              <a:rPr lang="en-US" sz="9600" dirty="0" smtClean="0"/>
              <a:t> </a:t>
            </a:r>
            <a:r>
              <a:rPr lang="en-US" sz="9600" dirty="0"/>
              <a:t>measures and the pooled </a:t>
            </a:r>
            <a:r>
              <a:rPr lang="en-US" sz="9600" dirty="0" smtClean="0"/>
              <a:t>risk </a:t>
            </a:r>
            <a:r>
              <a:rPr lang="en-US" sz="9600" dirty="0" smtClean="0">
                <a:solidFill>
                  <a:srgbClr val="FF0066"/>
                </a:solidFill>
              </a:rPr>
              <a:t>scores</a:t>
            </a:r>
            <a:r>
              <a:rPr lang="en-US" sz="9600" dirty="0" smtClean="0"/>
              <a:t>.</a:t>
            </a:r>
          </a:p>
          <a:p>
            <a:pPr marL="0" indent="0" algn="just">
              <a:buNone/>
            </a:pPr>
            <a:endParaRPr lang="en-US" sz="9600" dirty="0"/>
          </a:p>
          <a:p>
            <a:pPr marL="0" indent="0" algn="just">
              <a:buNone/>
            </a:pPr>
            <a:r>
              <a:rPr lang="en-US" sz="9600" dirty="0"/>
              <a:t>• Individuals with elevated </a:t>
            </a:r>
            <a:r>
              <a:rPr lang="en-US" sz="9600" dirty="0" err="1"/>
              <a:t>hsCRP</a:t>
            </a:r>
            <a:r>
              <a:rPr lang="en-US" sz="9600" dirty="0"/>
              <a:t> may additionally </a:t>
            </a:r>
            <a:r>
              <a:rPr lang="en-US" sz="9600" dirty="0" smtClean="0"/>
              <a:t>benefit from </a:t>
            </a:r>
            <a:r>
              <a:rPr lang="en-US" sz="9600" dirty="0"/>
              <a:t>an intensive </a:t>
            </a:r>
            <a:r>
              <a:rPr lang="en-US" sz="9600" dirty="0" smtClean="0"/>
              <a:t>anti-</a:t>
            </a:r>
          </a:p>
          <a:p>
            <a:pPr marL="0" indent="0" algn="just">
              <a:buNone/>
            </a:pPr>
            <a:r>
              <a:rPr lang="en-US" sz="9600" dirty="0"/>
              <a:t> </a:t>
            </a:r>
            <a:r>
              <a:rPr lang="en-US" sz="9600" dirty="0" smtClean="0"/>
              <a:t>   inflammatory </a:t>
            </a:r>
            <a:r>
              <a:rPr lang="en-US" sz="9600" dirty="0"/>
              <a:t>lifestyle and </a:t>
            </a:r>
            <a:r>
              <a:rPr lang="en-US" sz="9600" dirty="0" smtClean="0"/>
              <a:t>     also possibly </a:t>
            </a:r>
            <a:r>
              <a:rPr lang="en-US" sz="9600" dirty="0"/>
              <a:t>from anti-inflammatory medications </a:t>
            </a:r>
            <a:endParaRPr lang="en-US" sz="9600" dirty="0" smtClean="0"/>
          </a:p>
          <a:p>
            <a:pPr marL="0" indent="0" algn="just">
              <a:buNone/>
            </a:pPr>
            <a:r>
              <a:rPr lang="en-US" sz="9600" dirty="0"/>
              <a:t> </a:t>
            </a:r>
            <a:r>
              <a:rPr lang="en-US" sz="9600" dirty="0" smtClean="0"/>
              <a:t>   such </a:t>
            </a:r>
            <a:r>
              <a:rPr lang="en-US" sz="9600" dirty="0"/>
              <a:t>as </a:t>
            </a:r>
            <a:r>
              <a:rPr lang="en-US" sz="9600" dirty="0" smtClean="0"/>
              <a:t>high intensity </a:t>
            </a:r>
            <a:r>
              <a:rPr lang="en-US" sz="9600" dirty="0" smtClean="0">
                <a:solidFill>
                  <a:srgbClr val="FF0066"/>
                </a:solidFill>
              </a:rPr>
              <a:t>statin</a:t>
            </a:r>
            <a:r>
              <a:rPr lang="en-US" sz="9600" dirty="0" smtClean="0"/>
              <a:t> </a:t>
            </a:r>
            <a:r>
              <a:rPr lang="en-US" sz="9600" dirty="0"/>
              <a:t>therapy or </a:t>
            </a:r>
            <a:r>
              <a:rPr lang="en-US" sz="9600" dirty="0">
                <a:solidFill>
                  <a:srgbClr val="FF0066"/>
                </a:solidFill>
              </a:rPr>
              <a:t>colchicine</a:t>
            </a:r>
            <a:r>
              <a:rPr lang="en-US" sz="9600" dirty="0"/>
              <a:t>; however</a:t>
            </a:r>
            <a:r>
              <a:rPr lang="en-US" sz="9600" dirty="0" smtClean="0"/>
              <a:t>,  </a:t>
            </a:r>
            <a:r>
              <a:rPr lang="en-US" sz="9600" dirty="0"/>
              <a:t>this </a:t>
            </a:r>
            <a:r>
              <a:rPr lang="en-US" sz="9600" dirty="0" smtClean="0"/>
              <a:t>requires </a:t>
            </a:r>
          </a:p>
          <a:p>
            <a:pPr marL="0" indent="0" algn="just">
              <a:buNone/>
            </a:pPr>
            <a:r>
              <a:rPr lang="en-US" sz="9600" dirty="0"/>
              <a:t> </a:t>
            </a:r>
            <a:r>
              <a:rPr lang="en-US" sz="9600" dirty="0" smtClean="0"/>
              <a:t>   further </a:t>
            </a:r>
            <a:r>
              <a:rPr lang="en-US" sz="9600" dirty="0"/>
              <a:t>prospective validation in clinical trials.</a:t>
            </a:r>
          </a:p>
        </p:txBody>
      </p:sp>
    </p:spTree>
    <p:extLst>
      <p:ext uri="{BB962C8B-B14F-4D97-AF65-F5344CB8AC3E}">
        <p14:creationId xmlns:p14="http://schemas.microsoft.com/office/powerpoint/2010/main" val="17348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Coronary </a:t>
            </a:r>
            <a:r>
              <a:rPr lang="en-US" sz="3600" dirty="0">
                <a:solidFill>
                  <a:srgbClr val="FF0066"/>
                </a:solidFill>
              </a:rPr>
              <a:t>Calcium Score</a:t>
            </a:r>
            <a:endParaRPr lang="en-US" sz="3600" b="1" dirty="0">
              <a:solidFill>
                <a:srgbClr val="FF0066"/>
              </a:solidFill>
            </a:endParaRP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72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CAC scanning is a non–contrast-enhanced image acquisition technique</a:t>
            </a:r>
          </a:p>
          <a:p>
            <a:pPr marL="0" indent="0">
              <a:buNone/>
            </a:pPr>
            <a:r>
              <a:rPr lang="en-US" dirty="0"/>
              <a:t>   that is performed during a single breath-hold.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 guidelines recommend prospective ECG-triggered scanning from the bifurcation of the main pulmonary artery to the apex of the heart, with a 2.5- to 3-mm slice </a:t>
            </a:r>
            <a:r>
              <a:rPr lang="en-US" dirty="0" smtClean="0"/>
              <a:t>thickness.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No beta blockade is required, and the scan time is 3 to 5 seconds.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Both MDCT and EBCT scanners allow for adequate CAC scoring, although MDCT CAC imaging is the predominant method for contemporary CAC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0" y="5864128"/>
            <a:ext cx="1318131" cy="905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3" y="5864128"/>
            <a:ext cx="1381648" cy="811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3002859" y="682580"/>
            <a:ext cx="7458826" cy="49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</a:t>
            </a:r>
            <a:r>
              <a:rPr lang="en-US" dirty="0"/>
              <a:t>generally agreed that a CAC score </a:t>
            </a:r>
            <a:r>
              <a:rPr lang="en-US" dirty="0" smtClean="0"/>
              <a:t>of: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0 indicates the absence </a:t>
            </a:r>
            <a:r>
              <a:rPr lang="en-US" dirty="0" smtClean="0"/>
              <a:t>of calcified plaque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1 to 10 </a:t>
            </a:r>
            <a:r>
              <a:rPr lang="en-US" dirty="0"/>
              <a:t>minimal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11 to 100 </a:t>
            </a:r>
            <a:r>
              <a:rPr lang="en-US" dirty="0"/>
              <a:t>mildly elevated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101 to 400 </a:t>
            </a:r>
            <a:r>
              <a:rPr lang="en-US" dirty="0"/>
              <a:t>moderately elevated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and greater </a:t>
            </a:r>
            <a:r>
              <a:rPr lang="en-US" dirty="0"/>
              <a:t>than 400 indicate </a:t>
            </a:r>
            <a:r>
              <a:rPr lang="en-US" dirty="0" smtClean="0"/>
              <a:t>severely </a:t>
            </a:r>
            <a:r>
              <a:rPr lang="en-US" dirty="0"/>
              <a:t>elevated CAC </a:t>
            </a:r>
            <a:r>
              <a:rPr lang="en-US" dirty="0" smtClean="0"/>
              <a:t>level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some studies a </a:t>
            </a:r>
            <a:r>
              <a:rPr lang="en-US" dirty="0" smtClean="0"/>
              <a:t>CAC score </a:t>
            </a:r>
            <a:r>
              <a:rPr lang="en-US" dirty="0"/>
              <a:t>of 300 or greater has been used as an alternative threshold </a:t>
            </a:r>
            <a:r>
              <a:rPr lang="en-US" dirty="0" smtClean="0"/>
              <a:t>to describe </a:t>
            </a:r>
            <a:r>
              <a:rPr lang="en-US" dirty="0"/>
              <a:t>severely elevated CAC level</a:t>
            </a:r>
            <a:r>
              <a:rPr lang="en-US" dirty="0" smtClean="0"/>
              <a:t>. (ESC)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likelihood of ischemic MPI </a:t>
            </a:r>
            <a:r>
              <a:rPr lang="en-US" dirty="0" smtClean="0"/>
              <a:t>is: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About 2</a:t>
            </a:r>
            <a:r>
              <a:rPr lang="en-US" dirty="0"/>
              <a:t>% with </a:t>
            </a:r>
            <a:r>
              <a:rPr lang="en-US" dirty="0" smtClean="0"/>
              <a:t>CAC less </a:t>
            </a:r>
            <a:r>
              <a:rPr lang="en-US" dirty="0"/>
              <a:t>than </a:t>
            </a:r>
            <a:r>
              <a:rPr lang="en-US" dirty="0" smtClean="0"/>
              <a:t>100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</a:t>
            </a:r>
            <a:r>
              <a:rPr lang="en-US" dirty="0"/>
              <a:t>than one third of patients with CAC greater </a:t>
            </a:r>
            <a:r>
              <a:rPr lang="en-US" dirty="0" smtClean="0"/>
              <a:t>than 400</a:t>
            </a:r>
          </a:p>
        </p:txBody>
      </p:sp>
    </p:spTree>
    <p:extLst>
      <p:ext uri="{BB962C8B-B14F-4D97-AF65-F5344CB8AC3E}">
        <p14:creationId xmlns:p14="http://schemas.microsoft.com/office/powerpoint/2010/main" val="2188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348343"/>
            <a:ext cx="8013525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</a:rPr>
              <a:t> Circulating </a:t>
            </a:r>
            <a:r>
              <a:rPr lang="en-US" dirty="0">
                <a:solidFill>
                  <a:srgbClr val="FF0066"/>
                </a:solidFill>
              </a:rPr>
              <a:t>and urinary </a:t>
            </a:r>
            <a:r>
              <a:rPr lang="en-US" dirty="0" smtClean="0">
                <a:solidFill>
                  <a:srgbClr val="FF0066"/>
                </a:solidFill>
              </a:rPr>
              <a:t>biomarkers:</a:t>
            </a:r>
          </a:p>
          <a:p>
            <a:r>
              <a:rPr lang="en-US" dirty="0" smtClean="0"/>
              <a:t>Biomarkers can </a:t>
            </a:r>
            <a:r>
              <a:rPr lang="en-US" dirty="0"/>
              <a:t>be classified </a:t>
            </a:r>
            <a:r>
              <a:rPr lang="en-US" dirty="0" smtClean="0"/>
              <a:t>into: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dirty="0" smtClean="0"/>
              <a:t>Inflammatory (e.g. </a:t>
            </a:r>
            <a:r>
              <a:rPr lang="en-US" sz="2400" dirty="0" err="1" smtClean="0"/>
              <a:t>hsCRP</a:t>
            </a:r>
            <a:r>
              <a:rPr lang="en-US" sz="2400" dirty="0"/>
              <a:t>, fibrinogen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 Thrombotic (</a:t>
            </a:r>
            <a:r>
              <a:rPr lang="en-US" sz="2400" dirty="0"/>
              <a:t>e.g. homocysteine, lipoprotein-associated phospholipase A2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 Glucose- and </a:t>
            </a:r>
            <a:r>
              <a:rPr lang="en-US" sz="2400" dirty="0"/>
              <a:t>lipid-related markers (e.g. apolipoproteins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 Organ specific markers </a:t>
            </a:r>
            <a:r>
              <a:rPr lang="en-US" sz="2400" dirty="0"/>
              <a:t>(e.g. renal, cardiac).</a:t>
            </a:r>
          </a:p>
        </p:txBody>
      </p:sp>
    </p:spTree>
    <p:extLst>
      <p:ext uri="{BB962C8B-B14F-4D97-AF65-F5344CB8AC3E}">
        <p14:creationId xmlns:p14="http://schemas.microsoft.com/office/powerpoint/2010/main" val="33548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6" y="-302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92" y="402009"/>
            <a:ext cx="1416082" cy="891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3" y="6015515"/>
            <a:ext cx="1154315" cy="793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01" y="6068651"/>
            <a:ext cx="1172057" cy="688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49949" y="456020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</a:rPr>
              <a:t>Coronary Calcium Score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Calcifications indicate late-stage subclinical </a:t>
            </a:r>
            <a:r>
              <a:rPr lang="en-US" sz="2400" dirty="0" smtClean="0"/>
              <a:t>coronary atherosclerosis.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Atherosclerotic coronary arteries do not </a:t>
            </a:r>
            <a:r>
              <a:rPr lang="en-US" sz="2400" dirty="0" smtClean="0"/>
              <a:t>necessarily always </a:t>
            </a:r>
            <a:r>
              <a:rPr lang="en-US" sz="2400" dirty="0"/>
              <a:t>show calcifications.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extent of the </a:t>
            </a:r>
            <a:r>
              <a:rPr lang="en-US" sz="2400" dirty="0" smtClean="0"/>
              <a:t>calcification correlates </a:t>
            </a:r>
            <a:r>
              <a:rPr lang="en-US" sz="2400" dirty="0"/>
              <a:t>with the extent of total coronary plaque </a:t>
            </a:r>
            <a:r>
              <a:rPr lang="en-US" sz="2400" dirty="0" smtClean="0"/>
              <a:t>burden.</a:t>
            </a:r>
          </a:p>
          <a:p>
            <a:endParaRPr lang="en-US" sz="2400" dirty="0"/>
          </a:p>
          <a:p>
            <a:r>
              <a:rPr lang="en-US" sz="2400" dirty="0"/>
              <a:t>CAC score </a:t>
            </a:r>
            <a:r>
              <a:rPr lang="en-US" sz="2400" dirty="0" smtClean="0"/>
              <a:t>≥</a:t>
            </a:r>
            <a:r>
              <a:rPr lang="en-US" sz="2400" dirty="0"/>
              <a:t>75th percentile for age, sex and ethnicity is considered to </a:t>
            </a:r>
            <a:r>
              <a:rPr lang="en-US" sz="2400" dirty="0" smtClean="0"/>
              <a:t>indicate increased </a:t>
            </a:r>
            <a:r>
              <a:rPr lang="en-US" sz="2400" dirty="0"/>
              <a:t>CV risk.</a:t>
            </a:r>
          </a:p>
        </p:txBody>
      </p:sp>
    </p:spTree>
    <p:extLst>
      <p:ext uri="{BB962C8B-B14F-4D97-AF65-F5344CB8AC3E}">
        <p14:creationId xmlns:p14="http://schemas.microsoft.com/office/powerpoint/2010/main" val="29558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290" y="-125852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92" y="402009"/>
            <a:ext cx="1416082" cy="891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2" y="6059453"/>
            <a:ext cx="1110943" cy="76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5" y="6285384"/>
            <a:ext cx="974548" cy="572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49949" y="456020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</a:rPr>
              <a:t>Coronary Calcium Score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CAC </a:t>
            </a:r>
            <a:r>
              <a:rPr lang="en-US" sz="2000" dirty="0"/>
              <a:t>scoring, the radiation exposure with properly selected </a:t>
            </a:r>
            <a:r>
              <a:rPr lang="en-US" sz="2000" dirty="0" smtClean="0"/>
              <a:t>techniques is +/-1 </a:t>
            </a:r>
            <a:r>
              <a:rPr lang="en-US" sz="2000" dirty="0" err="1"/>
              <a:t>mSv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CAC has shown a very high negative predictive value, since an </a:t>
            </a:r>
            <a:r>
              <a:rPr lang="en-US" sz="2000" dirty="0" err="1" smtClean="0"/>
              <a:t>Agatston</a:t>
            </a:r>
            <a:r>
              <a:rPr lang="en-US" sz="2000" dirty="0" smtClean="0"/>
              <a:t> score </a:t>
            </a:r>
            <a:r>
              <a:rPr lang="en-US" sz="2000" dirty="0"/>
              <a:t>of 0 has a </a:t>
            </a:r>
            <a:r>
              <a:rPr lang="en-US" sz="2000" dirty="0" smtClean="0"/>
              <a:t>very high NPV ( near </a:t>
            </a:r>
            <a:r>
              <a:rPr lang="en-US" sz="2000" dirty="0"/>
              <a:t>100% </a:t>
            </a:r>
            <a:r>
              <a:rPr lang="en-US" sz="2000" dirty="0" smtClean="0"/>
              <a:t>) for ruling out </a:t>
            </a:r>
            <a:r>
              <a:rPr lang="en-US" sz="2000" dirty="0"/>
              <a:t>significant coronary </a:t>
            </a:r>
            <a:r>
              <a:rPr lang="en-US" sz="2000" dirty="0" smtClean="0"/>
              <a:t>narrowing.</a:t>
            </a:r>
          </a:p>
          <a:p>
            <a:endParaRPr lang="en-US" sz="2000" dirty="0" smtClean="0"/>
          </a:p>
          <a:p>
            <a:r>
              <a:rPr lang="en-US" sz="2000" dirty="0" smtClean="0"/>
              <a:t> The absence </a:t>
            </a:r>
            <a:r>
              <a:rPr lang="en-US" sz="2000" dirty="0"/>
              <a:t>of coronary artery calcium </a:t>
            </a:r>
            <a:r>
              <a:rPr lang="en-US" sz="2000" dirty="0" smtClean="0"/>
              <a:t>does not </a:t>
            </a:r>
            <a:r>
              <a:rPr lang="en-US" sz="2000" dirty="0"/>
              <a:t>rule out </a:t>
            </a:r>
            <a:r>
              <a:rPr lang="en-US" sz="2000" dirty="0" err="1"/>
              <a:t>noncalcified</a:t>
            </a:r>
            <a:r>
              <a:rPr lang="en-US" sz="2000" dirty="0"/>
              <a:t> </a:t>
            </a:r>
            <a:r>
              <a:rPr lang="en-US" sz="2000" dirty="0" smtClean="0"/>
              <a:t>plaque.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Including CAC </a:t>
            </a:r>
            <a:r>
              <a:rPr lang="en-US" sz="2000" dirty="0"/>
              <a:t>may improve CV risk prediction in addition to </a:t>
            </a:r>
            <a:r>
              <a:rPr lang="en-US" sz="2000" dirty="0" smtClean="0"/>
              <a:t>conventional risk </a:t>
            </a:r>
            <a:r>
              <a:rPr lang="en-US" sz="2000" dirty="0"/>
              <a:t>factors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941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290" y="-125852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92" y="402009"/>
            <a:ext cx="1416082" cy="891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2" y="6059453"/>
            <a:ext cx="1110943" cy="76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5" y="6285384"/>
            <a:ext cx="974548" cy="572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49949" y="456020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</a:rPr>
              <a:t>Coronary Calcium </a:t>
            </a:r>
            <a:r>
              <a:rPr lang="en-US" sz="3200" dirty="0" smtClean="0">
                <a:solidFill>
                  <a:srgbClr val="FF0066"/>
                </a:solidFill>
              </a:rPr>
              <a:t>Score: who?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5299" y="42827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t="48061"/>
          <a:stretch/>
        </p:blipFill>
        <p:spPr>
          <a:xfrm>
            <a:off x="2917374" y="1587162"/>
            <a:ext cx="7515397" cy="437186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110484" y="1992573"/>
            <a:ext cx="85980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41284" y="2272421"/>
            <a:ext cx="85980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5299" y="2272421"/>
            <a:ext cx="2334650" cy="309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3277075" y="443368"/>
            <a:ext cx="7713907" cy="53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" y="443368"/>
            <a:ext cx="1208991" cy="760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2671379" y="337731"/>
            <a:ext cx="8030237" cy="54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Coronary artery calcium may even refine ASCVD risk estimates </a:t>
            </a:r>
            <a:r>
              <a:rPr lang="en-US" dirty="0" smtClean="0"/>
              <a:t>among: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dirty="0"/>
              <a:t>lower-risk women (&lt;7.5% 10-year risk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younger adults (&lt;45 years of age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and older adults (≥75 years of age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 Might </a:t>
            </a:r>
            <a:r>
              <a:rPr lang="en-US" sz="2400" dirty="0"/>
              <a:t>also be considered in refining risk for selected low-risk adults (&lt;5% 10-year risk), such as those with a strong family history of premature    coronary heart disease (CHD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 smtClean="0"/>
              <a:t> </a:t>
            </a:r>
            <a:r>
              <a:rPr lang="en-US" dirty="0"/>
              <a:t>but more data are needed to support its use in these subgroups. </a:t>
            </a:r>
          </a:p>
        </p:txBody>
      </p:sp>
    </p:spTree>
    <p:extLst>
      <p:ext uri="{BB962C8B-B14F-4D97-AF65-F5344CB8AC3E}">
        <p14:creationId xmlns:p14="http://schemas.microsoft.com/office/powerpoint/2010/main" val="17333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85187"/>
            <a:ext cx="1224861" cy="841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07" y="6032171"/>
            <a:ext cx="1272421" cy="747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62420"/>
            <a:ext cx="10625919" cy="4351338"/>
          </a:xfrm>
        </p:spPr>
        <p:txBody>
          <a:bodyPr>
            <a:normAutofit/>
          </a:bodyPr>
          <a:lstStyle/>
          <a:p>
            <a:r>
              <a:rPr lang="en-US" dirty="0"/>
              <a:t>In these groups, CAC measurement can reclassify risk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upward (if CAC score </a:t>
            </a:r>
            <a:r>
              <a:rPr lang="en-US" sz="2400" dirty="0"/>
              <a:t>is ≥100 </a:t>
            </a:r>
            <a:r>
              <a:rPr lang="en-US" sz="2400" dirty="0" err="1"/>
              <a:t>Agatston</a:t>
            </a:r>
            <a:r>
              <a:rPr lang="en-US" sz="2400" dirty="0"/>
              <a:t> units (AU) or ≥</a:t>
            </a:r>
            <a:r>
              <a:rPr lang="en-US" sz="2400" dirty="0" smtClean="0"/>
              <a:t>75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age/sex/race)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or </a:t>
            </a:r>
            <a:r>
              <a:rPr lang="en-US" sz="2400" dirty="0"/>
              <a:t>downward (if </a:t>
            </a:r>
            <a:r>
              <a:rPr lang="en-US" sz="2400" dirty="0" smtClean="0"/>
              <a:t>CAC score </a:t>
            </a:r>
            <a:r>
              <a:rPr lang="en-US" sz="2400" dirty="0"/>
              <a:t>is zero) .</a:t>
            </a:r>
          </a:p>
          <a:p>
            <a:endParaRPr lang="en-US" dirty="0"/>
          </a:p>
          <a:p>
            <a:r>
              <a:rPr lang="en-US" dirty="0" smtClean="0"/>
              <a:t>This can </a:t>
            </a:r>
            <a:r>
              <a:rPr lang="en-US" dirty="0"/>
              <a:t>help guide shared  decision making about statins or potentially even aspirin.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67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348343"/>
            <a:ext cx="8013525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64" y="1643384"/>
            <a:ext cx="9520188" cy="495529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543050" y="4060766"/>
            <a:ext cx="2785710" cy="414338"/>
          </a:xfrm>
          <a:prstGeom prst="rightArrow">
            <a:avLst/>
          </a:prstGeom>
          <a:solidFill>
            <a:srgbClr val="FFCCFF"/>
          </a:solidFill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514496" y="4057650"/>
            <a:ext cx="2189518" cy="417454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2731210" y="4633910"/>
            <a:ext cx="6843712" cy="914400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0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290" y="-125852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92" y="402009"/>
            <a:ext cx="1416082" cy="891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2" y="6059453"/>
            <a:ext cx="1110943" cy="76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5" y="6285384"/>
            <a:ext cx="974548" cy="572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49949" y="456020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</a:rPr>
              <a:t>Coronary Calcium Score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MESA (</a:t>
            </a:r>
            <a:r>
              <a:rPr lang="en-US" sz="2000" dirty="0" smtClean="0"/>
              <a:t>Multi- Ethnic </a:t>
            </a:r>
            <a:r>
              <a:rPr lang="en-US" sz="2000" dirty="0"/>
              <a:t>Study of Atherosclerosis) trial, the </a:t>
            </a:r>
            <a:r>
              <a:rPr lang="en-US" sz="2000" dirty="0" smtClean="0"/>
              <a:t>coronary artery </a:t>
            </a:r>
            <a:r>
              <a:rPr lang="en-US" sz="2000" dirty="0"/>
              <a:t>calcium score was strongly associated </a:t>
            </a:r>
            <a:r>
              <a:rPr lang="en-US" sz="2000" dirty="0" smtClean="0"/>
              <a:t>with 10-year </a:t>
            </a:r>
            <a:r>
              <a:rPr lang="en-US" sz="2000" dirty="0"/>
              <a:t>ASCVD risk in a </a:t>
            </a:r>
            <a:r>
              <a:rPr lang="en-US" sz="2000" dirty="0">
                <a:solidFill>
                  <a:srgbClr val="FF0066"/>
                </a:solidFill>
              </a:rPr>
              <a:t>graded</a:t>
            </a:r>
            <a:r>
              <a:rPr lang="en-US" sz="2000" dirty="0"/>
              <a:t> manner </a:t>
            </a:r>
            <a:r>
              <a:rPr lang="en-US" sz="2000" dirty="0" smtClean="0"/>
              <a:t>across age</a:t>
            </a:r>
            <a:r>
              <a:rPr lang="en-US" sz="2000" dirty="0"/>
              <a:t>, sex, and racial/ethnic groups, </a:t>
            </a:r>
            <a:r>
              <a:rPr lang="en-US" sz="2000" dirty="0" smtClean="0"/>
              <a:t>independent of </a:t>
            </a:r>
            <a:r>
              <a:rPr lang="en-US" sz="2000" dirty="0"/>
              <a:t>traditional risk </a:t>
            </a:r>
            <a:r>
              <a:rPr lang="en-US" sz="2000" dirty="0" smtClean="0"/>
              <a:t>factors.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 coronary </a:t>
            </a:r>
            <a:r>
              <a:rPr lang="en-US" sz="2000" dirty="0"/>
              <a:t>artery calcium score of zero identifies </a:t>
            </a:r>
            <a:r>
              <a:rPr lang="en-US" sz="2000" dirty="0" smtClean="0"/>
              <a:t>individuals at </a:t>
            </a:r>
            <a:r>
              <a:rPr lang="en-US" sz="2000" dirty="0"/>
              <a:t>lower risk of ASCVD events and </a:t>
            </a:r>
            <a:r>
              <a:rPr lang="en-US" sz="2000" dirty="0" smtClean="0"/>
              <a:t>death over </a:t>
            </a:r>
            <a:r>
              <a:rPr lang="en-US" sz="2000" dirty="0"/>
              <a:t>a ≥10-year </a:t>
            </a:r>
            <a:r>
              <a:rPr lang="en-US" sz="2000" dirty="0" smtClean="0"/>
              <a:t>period.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93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7222"/>
            <a:ext cx="1109874" cy="762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75" y="6034516"/>
            <a:ext cx="1401505" cy="823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MESA and Astro-CHARM </a:t>
            </a:r>
            <a:r>
              <a:rPr lang="en-US" dirty="0"/>
              <a:t>(Astronaut Cardiovascular </a:t>
            </a:r>
            <a:r>
              <a:rPr lang="en-US" dirty="0" smtClean="0"/>
              <a:t>Health and </a:t>
            </a:r>
            <a:r>
              <a:rPr lang="en-US" dirty="0"/>
              <a:t>Risk Modification</a:t>
            </a:r>
            <a:r>
              <a:rPr lang="en-US" dirty="0" smtClean="0"/>
              <a:t>) are </a:t>
            </a:r>
            <a:r>
              <a:rPr lang="en-US" dirty="0"/>
              <a:t>risk estimation </a:t>
            </a:r>
            <a:r>
              <a:rPr lang="en-US" dirty="0" smtClean="0"/>
              <a:t>tools that </a:t>
            </a:r>
            <a:r>
              <a:rPr lang="en-US" dirty="0"/>
              <a:t>incorporate both risk factors and </a:t>
            </a:r>
            <a:r>
              <a:rPr lang="en-US" dirty="0" smtClean="0"/>
              <a:t>coronary artery </a:t>
            </a:r>
            <a:r>
              <a:rPr lang="en-US" dirty="0"/>
              <a:t>calcium for estimating 10-year CHD </a:t>
            </a:r>
            <a:r>
              <a:rPr lang="en-US" dirty="0" smtClean="0"/>
              <a:t>and ASCVD </a:t>
            </a:r>
            <a:r>
              <a:rPr lang="en-US" dirty="0"/>
              <a:t>risk, respectively.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Coronary </a:t>
            </a:r>
            <a:r>
              <a:rPr lang="en-US" dirty="0"/>
              <a:t>artery </a:t>
            </a:r>
            <a:r>
              <a:rPr lang="en-US" dirty="0" smtClean="0"/>
              <a:t>calcium measurement </a:t>
            </a:r>
            <a:r>
              <a:rPr lang="en-US" dirty="0"/>
              <a:t>is </a:t>
            </a:r>
            <a:r>
              <a:rPr lang="en-US" dirty="0">
                <a:solidFill>
                  <a:srgbClr val="FF0066"/>
                </a:solidFill>
              </a:rPr>
              <a:t>not</a:t>
            </a:r>
            <a:r>
              <a:rPr lang="en-US" dirty="0"/>
              <a:t> intended as a “</a:t>
            </a:r>
            <a:r>
              <a:rPr lang="en-US" dirty="0">
                <a:solidFill>
                  <a:srgbClr val="FF0066"/>
                </a:solidFill>
              </a:rPr>
              <a:t>screening</a:t>
            </a:r>
            <a:r>
              <a:rPr lang="en-US" dirty="0"/>
              <a:t>” </a:t>
            </a:r>
            <a:r>
              <a:rPr lang="en-US" dirty="0" smtClean="0"/>
              <a:t>test for </a:t>
            </a:r>
            <a:r>
              <a:rPr lang="en-US" dirty="0"/>
              <a:t>all but rather may be used as a decision aid </a:t>
            </a:r>
            <a:r>
              <a:rPr lang="en-US" dirty="0" smtClean="0"/>
              <a:t>in select </a:t>
            </a:r>
            <a:r>
              <a:rPr lang="en-US" dirty="0"/>
              <a:t>adults to facilitate the clinician–patient </a:t>
            </a:r>
            <a:r>
              <a:rPr lang="en-US" dirty="0" smtClean="0"/>
              <a:t>risk discussion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7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13086"/>
            <a:ext cx="1224861" cy="841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08" y="6128427"/>
            <a:ext cx="1160894" cy="682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348343"/>
            <a:ext cx="8013525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hsCRP</a:t>
            </a:r>
            <a:r>
              <a:rPr lang="en-US" dirty="0" smtClean="0"/>
              <a:t> is most evaluated one.</a:t>
            </a: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dirty="0" smtClean="0"/>
              <a:t>While European </a:t>
            </a:r>
            <a:r>
              <a:rPr lang="en-US" dirty="0"/>
              <a:t>internists and cardiologists enthusiastically measure </a:t>
            </a:r>
            <a:r>
              <a:rPr lang="en-US" dirty="0" smtClean="0"/>
              <a:t>cholesterol and </a:t>
            </a:r>
            <a:r>
              <a:rPr lang="en-US" dirty="0"/>
              <a:t>blood pressure in virtually all of their patients, </a:t>
            </a:r>
            <a:r>
              <a:rPr lang="en-US" dirty="0" smtClean="0"/>
              <a:t>surprisingly few </a:t>
            </a:r>
            <a:r>
              <a:rPr lang="en-US" dirty="0"/>
              <a:t>measure high sensitivity C-reactive protein (</a:t>
            </a:r>
            <a:r>
              <a:rPr lang="en-US" dirty="0" err="1"/>
              <a:t>hsCRP</a:t>
            </a:r>
            <a:r>
              <a:rPr lang="en-US" dirty="0"/>
              <a:t>), a </a:t>
            </a:r>
            <a:r>
              <a:rPr lang="en-US" dirty="0" smtClean="0">
                <a:solidFill>
                  <a:srgbClr val="FF0000"/>
                </a:solidFill>
              </a:rPr>
              <a:t>validated</a:t>
            </a:r>
            <a:r>
              <a:rPr lang="en-US" dirty="0" smtClean="0"/>
              <a:t> measure </a:t>
            </a:r>
            <a:r>
              <a:rPr lang="en-US" dirty="0"/>
              <a:t>of cardiovascular </a:t>
            </a:r>
            <a:r>
              <a:rPr lang="en-US" dirty="0">
                <a:solidFill>
                  <a:srgbClr val="FF0000"/>
                </a:solidFill>
              </a:rPr>
              <a:t>inflammation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 the </a:t>
            </a:r>
            <a:r>
              <a:rPr lang="en-US" dirty="0">
                <a:solidFill>
                  <a:srgbClr val="FF0066"/>
                </a:solidFill>
              </a:rPr>
              <a:t>primary </a:t>
            </a:r>
            <a:r>
              <a:rPr lang="en-US" dirty="0" smtClean="0">
                <a:solidFill>
                  <a:srgbClr val="FF0066"/>
                </a:solidFill>
              </a:rPr>
              <a:t>prevention </a:t>
            </a:r>
            <a:r>
              <a:rPr lang="en-US" dirty="0" smtClean="0"/>
              <a:t>setting</a:t>
            </a:r>
            <a:r>
              <a:rPr lang="en-US" dirty="0"/>
              <a:t>, as shown in multiple cohorts and </a:t>
            </a:r>
            <a:r>
              <a:rPr lang="en-US" dirty="0" smtClean="0"/>
              <a:t>meta-analyses, measurement of </a:t>
            </a:r>
            <a:r>
              <a:rPr lang="en-US" dirty="0" err="1"/>
              <a:t>hsCRP</a:t>
            </a:r>
            <a:r>
              <a:rPr lang="en-US" dirty="0"/>
              <a:t> adds as much to risk prediction </a:t>
            </a:r>
            <a:r>
              <a:rPr lang="en-US" dirty="0">
                <a:solidFill>
                  <a:srgbClr val="FF0066"/>
                </a:solidFill>
              </a:rPr>
              <a:t>as does </a:t>
            </a:r>
            <a:r>
              <a:rPr lang="en-US" dirty="0" smtClean="0"/>
              <a:t>evaluation of </a:t>
            </a:r>
            <a:r>
              <a:rPr lang="en-US" dirty="0"/>
              <a:t>HDL or total </a:t>
            </a:r>
            <a:r>
              <a:rPr lang="en-US" dirty="0">
                <a:solidFill>
                  <a:srgbClr val="FF0066"/>
                </a:solidFill>
              </a:rPr>
              <a:t>cholesterol</a:t>
            </a:r>
            <a:r>
              <a:rPr lang="en-US" dirty="0"/>
              <a:t>, both of which are universally </a:t>
            </a:r>
            <a:r>
              <a:rPr lang="en-US" dirty="0" smtClean="0"/>
              <a:t>recommended in </a:t>
            </a:r>
            <a:r>
              <a:rPr lang="en-US" dirty="0"/>
              <a:t>current European prevention guidelines </a:t>
            </a:r>
            <a:r>
              <a:rPr lang="en-US" sz="1900" dirty="0"/>
              <a:t>(even in the </a:t>
            </a:r>
            <a:r>
              <a:rPr lang="en-US" sz="1900" dirty="0" smtClean="0"/>
              <a:t>absence of </a:t>
            </a:r>
            <a:r>
              <a:rPr lang="en-US" sz="1900" dirty="0"/>
              <a:t>evidence that raising HDL cholesterol </a:t>
            </a:r>
            <a:r>
              <a:rPr lang="en-US" sz="1900" dirty="0" smtClean="0"/>
              <a:t>improves outcomes)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685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" y="5980458"/>
            <a:ext cx="1226370" cy="842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90" y="6173945"/>
            <a:ext cx="1082730" cy="636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</a:rPr>
              <a:t>MESA 10-Year CHD Risk with Coronary Artery Calcification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l="21889" t="16695" r="36363" b="6932"/>
          <a:stretch/>
        </p:blipFill>
        <p:spPr>
          <a:xfrm>
            <a:off x="4249776" y="1443408"/>
            <a:ext cx="4421874" cy="45479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88507" y="3137620"/>
            <a:ext cx="32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https://ebmcalc.com/MESA.htm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546094" y="4858603"/>
            <a:ext cx="532263" cy="218364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586"/>
            <a:ext cx="1109875" cy="76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2" y="6112843"/>
            <a:ext cx="1126450" cy="661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MESA: Risk </a:t>
            </a:r>
            <a:r>
              <a:rPr lang="en-US" dirty="0"/>
              <a:t>of incident adverse events </a:t>
            </a:r>
            <a:r>
              <a:rPr lang="en-US" dirty="0" smtClean="0"/>
              <a:t>for individuals </a:t>
            </a:r>
            <a:r>
              <a:rPr lang="en-US" dirty="0"/>
              <a:t>with a CAC score of 0 was very low, with a major </a:t>
            </a:r>
            <a:r>
              <a:rPr lang="en-US" dirty="0" smtClean="0"/>
              <a:t>adverse cardiovascular </a:t>
            </a:r>
            <a:r>
              <a:rPr lang="en-US" dirty="0"/>
              <a:t>event (MACE) rate of 0.5% over 4 </a:t>
            </a:r>
            <a:r>
              <a:rPr lang="en-US" dirty="0" smtClean="0"/>
              <a:t>years.</a:t>
            </a:r>
          </a:p>
          <a:p>
            <a:endParaRPr lang="en-US" dirty="0"/>
          </a:p>
          <a:p>
            <a:r>
              <a:rPr lang="en-US" dirty="0"/>
              <a:t>Notably,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MESA study</a:t>
            </a:r>
            <a:r>
              <a:rPr lang="en-US" dirty="0"/>
              <a:t>, among participants followed for almost 10 years, CAC was </a:t>
            </a:r>
            <a:r>
              <a:rPr lang="en-US" dirty="0" smtClean="0"/>
              <a:t>an independent </a:t>
            </a:r>
            <a:r>
              <a:rPr lang="en-US" dirty="0"/>
              <a:t>predictor of cerebrovascular risk, even after </a:t>
            </a:r>
            <a:r>
              <a:rPr lang="en-US" dirty="0" smtClean="0"/>
              <a:t>accounting for </a:t>
            </a:r>
            <a:r>
              <a:rPr lang="en-US" dirty="0"/>
              <a:t>traditional cerebrovascular disease </a:t>
            </a:r>
            <a:r>
              <a:rPr lang="en-US" dirty="0" smtClean="0"/>
              <a:t>events</a:t>
            </a:r>
          </a:p>
          <a:p>
            <a:endParaRPr lang="en-US" dirty="0"/>
          </a:p>
          <a:p>
            <a:r>
              <a:rPr lang="en-US" dirty="0"/>
              <a:t>In a MESA analysis of 3398 patients followed </a:t>
            </a:r>
            <a:r>
              <a:rPr lang="en-US" dirty="0" smtClean="0"/>
              <a:t>for almost </a:t>
            </a:r>
            <a:r>
              <a:rPr lang="en-US" dirty="0"/>
              <a:t>8 years, the </a:t>
            </a:r>
            <a:r>
              <a:rPr lang="en-US" dirty="0" smtClean="0"/>
              <a:t>log- normalized </a:t>
            </a:r>
            <a:r>
              <a:rPr lang="en-US" dirty="0"/>
              <a:t>CAC volume score was </a:t>
            </a:r>
            <a:r>
              <a:rPr lang="en-US" dirty="0" smtClean="0"/>
              <a:t>highly predictive </a:t>
            </a:r>
            <a:r>
              <a:rPr lang="en-US" dirty="0"/>
              <a:t>for incident CAD events. However, higher CAC </a:t>
            </a:r>
            <a:r>
              <a:rPr lang="en-US" dirty="0" smtClean="0"/>
              <a:t>density demonstrated </a:t>
            </a:r>
            <a:r>
              <a:rPr lang="en-US" dirty="0"/>
              <a:t>a protective influence, with CAC density scores </a:t>
            </a:r>
            <a:r>
              <a:rPr lang="en-US" dirty="0" smtClean="0"/>
              <a:t>associated with </a:t>
            </a:r>
            <a:r>
              <a:rPr lang="en-US" dirty="0"/>
              <a:t>lower CAD risk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SO, </a:t>
            </a:r>
            <a:r>
              <a:rPr lang="en-US" dirty="0" err="1"/>
              <a:t>Agatston</a:t>
            </a:r>
            <a:r>
              <a:rPr lang="en-US" dirty="0"/>
              <a:t> CAC score and for which higher </a:t>
            </a:r>
            <a:r>
              <a:rPr lang="en-US" dirty="0" smtClean="0"/>
              <a:t>density results </a:t>
            </a:r>
            <a:r>
              <a:rPr lang="en-US" dirty="0"/>
              <a:t>in higher CAC scores, may require reexamination in </a:t>
            </a:r>
            <a:r>
              <a:rPr lang="en-US" dirty="0" smtClean="0"/>
              <a:t>prognostic studies.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02" y="388916"/>
            <a:ext cx="1372608" cy="863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9833"/>
            <a:ext cx="1056069" cy="725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6" y="6100212"/>
            <a:ext cx="1246719" cy="732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2673349" y="0"/>
            <a:ext cx="7293294" cy="65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CAC in Symptomatic Patients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Although the negative predictive value of a CAC score of 0 </a:t>
            </a:r>
            <a:r>
              <a:rPr lang="en-US" dirty="0" smtClean="0"/>
              <a:t>has been </a:t>
            </a:r>
            <a:r>
              <a:rPr lang="en-US" dirty="0"/>
              <a:t>consistently demonstrated with an event rate in </a:t>
            </a:r>
            <a:r>
              <a:rPr lang="en-US" dirty="0" smtClean="0">
                <a:solidFill>
                  <a:srgbClr val="FF0066"/>
                </a:solidFill>
              </a:rPr>
              <a:t>asymptomatic </a:t>
            </a:r>
            <a:r>
              <a:rPr lang="en-US" dirty="0" smtClean="0"/>
              <a:t>patients</a:t>
            </a:r>
            <a:r>
              <a:rPr lang="en-US" dirty="0"/>
              <a:t>, with an annualized event rate of 0.5% over 5 years in </a:t>
            </a:r>
            <a:r>
              <a:rPr lang="en-US" dirty="0" smtClean="0"/>
              <a:t>recent meta-analyses</a:t>
            </a:r>
            <a:r>
              <a:rPr lang="en-US" dirty="0"/>
              <a:t>, it should not be considered similarly in </a:t>
            </a:r>
            <a:r>
              <a:rPr lang="en-US" dirty="0" smtClean="0"/>
              <a:t>symptomatic patients.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Recent data from the multinational </a:t>
            </a:r>
            <a:r>
              <a:rPr lang="en-US" dirty="0">
                <a:solidFill>
                  <a:srgbClr val="FF0066"/>
                </a:solidFill>
              </a:rPr>
              <a:t>CONFIRM</a:t>
            </a:r>
            <a:r>
              <a:rPr lang="en-US" dirty="0"/>
              <a:t> registry </a:t>
            </a:r>
            <a:r>
              <a:rPr lang="en-US" dirty="0" smtClean="0"/>
              <a:t>showed that </a:t>
            </a:r>
            <a:r>
              <a:rPr lang="en-US" dirty="0"/>
              <a:t>4% of symptomatic patients with CAC of 0 had obstructive </a:t>
            </a:r>
            <a:r>
              <a:rPr lang="en-US" dirty="0" smtClean="0"/>
              <a:t>CAD of </a:t>
            </a:r>
            <a:r>
              <a:rPr lang="en-US" dirty="0"/>
              <a:t>50% stenosis or more, and CAC offered no incremental </a:t>
            </a:r>
            <a:r>
              <a:rPr lang="en-US" dirty="0" smtClean="0"/>
              <a:t>discriminatory utility </a:t>
            </a:r>
            <a:r>
              <a:rPr lang="en-US" dirty="0"/>
              <a:t>above CCTA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Similarly, in the </a:t>
            </a:r>
            <a:r>
              <a:rPr lang="en-US" dirty="0">
                <a:solidFill>
                  <a:srgbClr val="FF0066"/>
                </a:solidFill>
              </a:rPr>
              <a:t>ROMICAT</a:t>
            </a:r>
            <a:r>
              <a:rPr lang="en-US" dirty="0"/>
              <a:t> study, a CAC of 0 </a:t>
            </a:r>
            <a:r>
              <a:rPr lang="en-US" dirty="0" smtClean="0"/>
              <a:t>in acute </a:t>
            </a:r>
            <a:r>
              <a:rPr lang="en-US" dirty="0"/>
              <a:t>chest pain patients did not adequately exclude acute </a:t>
            </a:r>
            <a:r>
              <a:rPr lang="en-US" dirty="0" smtClean="0"/>
              <a:t>coronary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" y="5922008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2450" y="1140822"/>
            <a:ext cx="8537173" cy="1325563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Carotid Intima-media Thickness</a:t>
            </a:r>
            <a:br>
              <a:rPr lang="en-US" dirty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7124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There is </a:t>
            </a:r>
            <a:r>
              <a:rPr lang="en-US" sz="2400" dirty="0" smtClean="0"/>
              <a:t>an increase in </a:t>
            </a:r>
            <a:r>
              <a:rPr lang="en-US" sz="2400" dirty="0"/>
              <a:t>CV risk with increasing </a:t>
            </a:r>
            <a:r>
              <a:rPr lang="en-US" sz="2400" dirty="0" smtClean="0"/>
              <a:t>IMT    </a:t>
            </a:r>
            <a:r>
              <a:rPr lang="en-US" sz="2400" dirty="0"/>
              <a:t>and a value </a:t>
            </a:r>
            <a:r>
              <a:rPr lang="en-US" sz="2400" dirty="0" smtClean="0"/>
              <a:t>&gt; 0.9 </a:t>
            </a:r>
            <a:r>
              <a:rPr lang="en-US" sz="2400" dirty="0"/>
              <a:t>mm is </a:t>
            </a:r>
            <a:r>
              <a:rPr lang="en-US" sz="2400" dirty="0" smtClean="0"/>
              <a:t>considered abnormal.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The risk of </a:t>
            </a:r>
            <a:r>
              <a:rPr lang="en-US" sz="2400" dirty="0" smtClean="0"/>
              <a:t>vascular events  </a:t>
            </a:r>
            <a:r>
              <a:rPr lang="en-US" sz="2400" dirty="0"/>
              <a:t>associated with IMT is non-linear</a:t>
            </a:r>
            <a:r>
              <a:rPr lang="en-US" sz="2400" dirty="0" smtClean="0"/>
              <a:t>, with     hazards </a:t>
            </a:r>
            <a:r>
              <a:rPr lang="en-US" sz="2400" dirty="0"/>
              <a:t>increasing more rapidly at lower IMTs than at </a:t>
            </a:r>
            <a:r>
              <a:rPr lang="en-US" sz="2400" dirty="0" smtClean="0"/>
              <a:t>higher IMTs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extent of carotid IMT is an independent predictor of CVD, </a:t>
            </a:r>
            <a:r>
              <a:rPr lang="en-US" sz="2400" dirty="0" smtClean="0"/>
              <a:t>but seems </a:t>
            </a:r>
            <a:r>
              <a:rPr lang="en-US" sz="2400" dirty="0"/>
              <a:t>to be more predictive in women than in men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The lack of standardization regarding the definition and </a:t>
            </a:r>
            <a:r>
              <a:rPr lang="en-US" sz="2400" dirty="0" smtClean="0"/>
              <a:t>measurement of </a:t>
            </a:r>
            <a:r>
              <a:rPr lang="en-US" sz="2400" dirty="0"/>
              <a:t>IMT, its high variability and low intra-individual </a:t>
            </a:r>
            <a:r>
              <a:rPr lang="en-US" sz="2400" dirty="0" smtClean="0"/>
              <a:t>reproducibility have </a:t>
            </a:r>
            <a:r>
              <a:rPr lang="en-US" sz="2400" dirty="0"/>
              <a:t>raised concerns</a:t>
            </a:r>
          </a:p>
        </p:txBody>
      </p:sp>
    </p:spTree>
    <p:extLst>
      <p:ext uri="{BB962C8B-B14F-4D97-AF65-F5344CB8AC3E}">
        <p14:creationId xmlns:p14="http://schemas.microsoft.com/office/powerpoint/2010/main" val="33762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regard to CIMT, a meta-analysis of </a:t>
            </a:r>
            <a:r>
              <a:rPr lang="en-US" dirty="0" smtClean="0"/>
              <a:t>14 </a:t>
            </a:r>
            <a:r>
              <a:rPr lang="en-US" dirty="0"/>
              <a:t>population-based cohorts reported a consistent and statistically </a:t>
            </a:r>
            <a:r>
              <a:rPr lang="en-US" dirty="0" smtClean="0"/>
              <a:t>significant 9</a:t>
            </a:r>
            <a:r>
              <a:rPr lang="en-US" dirty="0"/>
              <a:t>% increase in future vascular risk for each 0.1-mm </a:t>
            </a:r>
            <a:r>
              <a:rPr lang="en-US" dirty="0" smtClean="0"/>
              <a:t>increase in </a:t>
            </a:r>
            <a:r>
              <a:rPr lang="en-US" dirty="0"/>
              <a:t>CIMT </a:t>
            </a:r>
            <a:r>
              <a:rPr lang="en-US" dirty="0" smtClean="0"/>
              <a:t>thickness.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however, that same analysis found CIMT </a:t>
            </a:r>
            <a:r>
              <a:rPr lang="en-US" dirty="0" smtClean="0"/>
              <a:t>unlikely of </a:t>
            </a:r>
            <a:r>
              <a:rPr lang="en-US" dirty="0"/>
              <a:t>clinical importance once risk estimates and reclassification </a:t>
            </a:r>
            <a:r>
              <a:rPr lang="en-US" dirty="0" smtClean="0"/>
              <a:t>underwent adjustment </a:t>
            </a:r>
            <a:r>
              <a:rPr lang="en-US" dirty="0"/>
              <a:t>for usual risk </a:t>
            </a:r>
            <a:r>
              <a:rPr lang="en-US" dirty="0" smtClean="0"/>
              <a:t>factors.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The Framingham </a:t>
            </a:r>
            <a:r>
              <a:rPr lang="en-US" dirty="0" smtClean="0"/>
              <a:t>investigators also </a:t>
            </a:r>
            <a:r>
              <a:rPr lang="en-US" dirty="0"/>
              <a:t>have recently reported limited usefulness for CIMT in risk prediction</a:t>
            </a:r>
            <a:r>
              <a:rPr lang="en-US" dirty="0" smtClean="0"/>
              <a:t>,  </a:t>
            </a:r>
            <a:r>
              <a:rPr lang="en-US" dirty="0"/>
              <a:t>and current ACC/AHA guidelines do not endorse this </a:t>
            </a:r>
            <a:r>
              <a:rPr lang="en-US" dirty="0" smtClean="0"/>
              <a:t>approach to </a:t>
            </a:r>
            <a:r>
              <a:rPr lang="en-US" dirty="0"/>
              <a:t>risk detection.</a:t>
            </a:r>
          </a:p>
        </p:txBody>
      </p:sp>
    </p:spTree>
    <p:extLst>
      <p:ext uri="{BB962C8B-B14F-4D97-AF65-F5344CB8AC3E}">
        <p14:creationId xmlns:p14="http://schemas.microsoft.com/office/powerpoint/2010/main" val="35746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" y="147714"/>
            <a:ext cx="5346701" cy="683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5" y="5872783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47751" y="0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66"/>
                </a:solidFill>
              </a:rPr>
              <a:t>Arterial stiffness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7157" y="1140822"/>
            <a:ext cx="3888347" cy="132556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255595" y="569220"/>
            <a:ext cx="9444323" cy="62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85" y="557965"/>
            <a:ext cx="762057" cy="479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8" y="5857275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94" y="5895933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66"/>
                </a:solidFill>
              </a:rPr>
              <a:t>Arterial stiffness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33131"/>
            <a:ext cx="10515600" cy="474383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PWV threshold </a:t>
            </a:r>
            <a:r>
              <a:rPr lang="en-US" sz="2200" dirty="0"/>
              <a:t>of 12 m/s has been suggested as a conservative </a:t>
            </a:r>
            <a:r>
              <a:rPr lang="en-US" sz="2200" dirty="0" smtClean="0"/>
              <a:t>estimate     of </a:t>
            </a:r>
            <a:r>
              <a:rPr lang="en-US" sz="2200" dirty="0"/>
              <a:t>significant alterations of aortic function in middle-aged </a:t>
            </a:r>
            <a:r>
              <a:rPr lang="en-US" sz="2200" dirty="0" smtClean="0"/>
              <a:t>hypertensive     patients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A </a:t>
            </a:r>
            <a:r>
              <a:rPr lang="en-US" sz="2200" dirty="0"/>
              <a:t>meta-analysis showed that arterial stiffness </a:t>
            </a:r>
            <a:r>
              <a:rPr lang="en-US" sz="2200" dirty="0" smtClean="0"/>
              <a:t>predicts future </a:t>
            </a:r>
            <a:r>
              <a:rPr lang="en-US" sz="2200" dirty="0"/>
              <a:t>CVD and </a:t>
            </a:r>
            <a:r>
              <a:rPr lang="en-US" sz="2200" dirty="0" smtClean="0"/>
              <a:t>    improves </a:t>
            </a:r>
            <a:r>
              <a:rPr lang="en-US" sz="2200" dirty="0"/>
              <a:t>risk classification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 However</a:t>
            </a:r>
            <a:r>
              <a:rPr lang="en-US" sz="2200" dirty="0"/>
              <a:t>, the </a:t>
            </a:r>
            <a:r>
              <a:rPr lang="en-US" sz="2200" dirty="0" smtClean="0"/>
              <a:t>validity of </a:t>
            </a:r>
            <a:r>
              <a:rPr lang="en-US" sz="2200" dirty="0"/>
              <a:t>this conclusion is offset by evidence of substantial publication</a:t>
            </a:r>
          </a:p>
          <a:p>
            <a:pPr marL="0" indent="0">
              <a:buNone/>
            </a:pPr>
            <a:r>
              <a:rPr lang="en-US" sz="2200" dirty="0" smtClean="0"/>
              <a:t>  bias.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 </a:t>
            </a:r>
            <a:r>
              <a:rPr lang="en-US" sz="2200" dirty="0"/>
              <a:t>The Task Force concludes that arterial stiffness may serve </a:t>
            </a:r>
            <a:r>
              <a:rPr lang="en-US" sz="2200" dirty="0" smtClean="0"/>
              <a:t>as a </a:t>
            </a:r>
            <a:r>
              <a:rPr lang="en-US" sz="2200" dirty="0"/>
              <a:t>useful biomarker to improve CV risk prediction for patients </a:t>
            </a:r>
            <a:r>
              <a:rPr lang="en-US" sz="2200" dirty="0" smtClean="0"/>
              <a:t>close </a:t>
            </a:r>
            <a:r>
              <a:rPr lang="en-US" sz="2200" dirty="0"/>
              <a:t>to decisional thresholds, but its systematic use in the general </a:t>
            </a:r>
            <a:r>
              <a:rPr lang="en-US" sz="2200" dirty="0" smtClean="0"/>
              <a:t>population to </a:t>
            </a:r>
            <a:r>
              <a:rPr lang="en-US" sz="2200" dirty="0"/>
              <a:t>improve risk assessment is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9987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85408"/>
            <a:ext cx="1224860" cy="841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53" y="6007222"/>
            <a:ext cx="1166461" cy="685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348343"/>
            <a:ext cx="8013525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Indeed, the risk associated with a 1 SD increase </a:t>
            </a:r>
            <a:r>
              <a:rPr lang="en-US" dirty="0" smtClean="0"/>
              <a:t>in </a:t>
            </a:r>
            <a:r>
              <a:rPr lang="en-US" dirty="0" err="1" smtClean="0"/>
              <a:t>hsCRP</a:t>
            </a:r>
            <a:r>
              <a:rPr lang="en-US" dirty="0" smtClean="0"/>
              <a:t> </a:t>
            </a:r>
            <a:r>
              <a:rPr lang="en-US" dirty="0"/>
              <a:t>is at least as great, if not greater, than that associated with </a:t>
            </a:r>
            <a:r>
              <a:rPr lang="en-US" dirty="0" smtClean="0"/>
              <a:t>a comparable </a:t>
            </a:r>
            <a:r>
              <a:rPr lang="en-US" dirty="0"/>
              <a:t>1 SD increase in cholesterol or blood pressure, </a:t>
            </a:r>
            <a:r>
              <a:rPr lang="en-US" dirty="0" smtClean="0"/>
              <a:t>even after </a:t>
            </a:r>
            <a:r>
              <a:rPr lang="en-US" dirty="0"/>
              <a:t>adjustment for a wide range of additional </a:t>
            </a:r>
            <a:r>
              <a:rPr lang="en-US" dirty="0" smtClean="0"/>
              <a:t>factors.</a:t>
            </a:r>
          </a:p>
          <a:p>
            <a:endParaRPr lang="en-US" dirty="0"/>
          </a:p>
          <a:p>
            <a:r>
              <a:rPr lang="en-US" dirty="0"/>
              <a:t>JUPITER trial—published more than a decade ago—made </a:t>
            </a:r>
            <a:r>
              <a:rPr lang="en-US" dirty="0" smtClean="0"/>
              <a:t>it clear </a:t>
            </a:r>
            <a:r>
              <a:rPr lang="en-US" dirty="0"/>
              <a:t>that individuals with levels of </a:t>
            </a:r>
            <a:r>
              <a:rPr lang="en-US" dirty="0" err="1"/>
              <a:t>hsCRP</a:t>
            </a:r>
            <a:r>
              <a:rPr lang="en-US" dirty="0"/>
              <a:t> &gt;2 mg/L benefit from </a:t>
            </a:r>
            <a:r>
              <a:rPr lang="en-US" dirty="0" smtClean="0"/>
              <a:t>statin </a:t>
            </a:r>
            <a:r>
              <a:rPr lang="en-US" dirty="0"/>
              <a:t>therapy even in the absence of overt </a:t>
            </a:r>
            <a:r>
              <a:rPr lang="en-US" dirty="0" err="1"/>
              <a:t>hyperlipidaemia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Multiple </a:t>
            </a:r>
            <a:r>
              <a:rPr lang="en-US" dirty="0" smtClean="0"/>
              <a:t>trials have </a:t>
            </a:r>
            <a:r>
              <a:rPr lang="en-US" dirty="0"/>
              <a:t>shown that the benefits of statin therapy relate to both </a:t>
            </a:r>
            <a:r>
              <a:rPr lang="en-US" dirty="0" smtClean="0"/>
              <a:t>lipid lowering </a:t>
            </a:r>
            <a:r>
              <a:rPr lang="en-US" dirty="0"/>
              <a:t>and inhibition of </a:t>
            </a:r>
            <a:r>
              <a:rPr lang="en-US" dirty="0" smtClean="0"/>
              <a:t>inflammation.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CANTOS provided proof of principle that targeting innate immunity</a:t>
            </a:r>
            <a:r>
              <a:rPr lang="en-US" dirty="0" smtClean="0"/>
              <a:t>, at </a:t>
            </a:r>
            <a:r>
              <a:rPr lang="en-US" dirty="0"/>
              <a:t>least with a monoclonal antibody that reduces the </a:t>
            </a:r>
            <a:r>
              <a:rPr lang="en-US" dirty="0" smtClean="0"/>
              <a:t>critical interleukin-1ß </a:t>
            </a:r>
            <a:r>
              <a:rPr lang="en-US" dirty="0"/>
              <a:t>to interleukin-6 to CRP pathway, significantly </a:t>
            </a:r>
            <a:r>
              <a:rPr lang="en-US" dirty="0" smtClean="0"/>
              <a:t>lowers recurrent </a:t>
            </a:r>
            <a:r>
              <a:rPr lang="en-US" dirty="0"/>
              <a:t>rates of myocardial infarction and cardiovascular </a:t>
            </a:r>
            <a:r>
              <a:rPr lang="en-US" dirty="0" smtClean="0"/>
              <a:t>death among </a:t>
            </a:r>
            <a:r>
              <a:rPr lang="en-US" dirty="0"/>
              <a:t>patients already treated with high intensity statins.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magnitude of </a:t>
            </a:r>
            <a:r>
              <a:rPr lang="en-US" dirty="0"/>
              <a:t>risk reduction observed with </a:t>
            </a:r>
            <a:r>
              <a:rPr lang="en-US" dirty="0" err="1"/>
              <a:t>canakinumab</a:t>
            </a:r>
            <a:r>
              <a:rPr lang="en-US" dirty="0"/>
              <a:t> </a:t>
            </a:r>
            <a:r>
              <a:rPr lang="en-US" dirty="0" smtClean="0"/>
              <a:t>(large </a:t>
            </a:r>
            <a:r>
              <a:rPr lang="en-US" dirty="0"/>
              <a:t>reductions in interleukin-6 and CRP but no </a:t>
            </a:r>
            <a:r>
              <a:rPr lang="en-US" dirty="0" smtClean="0"/>
              <a:t>reduction in </a:t>
            </a:r>
            <a:r>
              <a:rPr lang="en-US" dirty="0"/>
              <a:t>LDL cholesterol) was of similar magnitude to the risk </a:t>
            </a:r>
            <a:r>
              <a:rPr lang="en-US" dirty="0" smtClean="0"/>
              <a:t>reduction observed </a:t>
            </a:r>
            <a:r>
              <a:rPr lang="en-US" dirty="0"/>
              <a:t>with PCSK9 (</a:t>
            </a:r>
            <a:r>
              <a:rPr lang="en-US" dirty="0" err="1"/>
              <a:t>proprotein</a:t>
            </a:r>
            <a:r>
              <a:rPr lang="en-US" dirty="0"/>
              <a:t> convertase </a:t>
            </a:r>
            <a:r>
              <a:rPr lang="en-US" dirty="0" err="1" smtClean="0"/>
              <a:t>subtilisin</a:t>
            </a:r>
            <a:r>
              <a:rPr lang="en-US" dirty="0" smtClean="0"/>
              <a:t>/</a:t>
            </a:r>
            <a:r>
              <a:rPr lang="en-US" dirty="0" err="1" smtClean="0"/>
              <a:t>kexintype</a:t>
            </a:r>
            <a:r>
              <a:rPr lang="en-US" dirty="0" smtClean="0"/>
              <a:t> </a:t>
            </a:r>
            <a:r>
              <a:rPr lang="en-US" dirty="0"/>
              <a:t>9) </a:t>
            </a:r>
            <a:r>
              <a:rPr lang="en-US" dirty="0" smtClean="0"/>
              <a:t>inhibition.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0" y="5798489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85" y="5913451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800" b="0" dirty="0"/>
              <a:t>The primary efficacy end point was </a:t>
            </a:r>
            <a:r>
              <a:rPr lang="en-US" sz="1800" b="0" dirty="0" smtClean="0"/>
              <a:t>nonfatal myocardial </a:t>
            </a:r>
            <a:r>
              <a:rPr lang="en-US" sz="1800" b="0" dirty="0"/>
              <a:t>infarction, nonfatal stroke, or cardiovascular death</a:t>
            </a:r>
            <a:endParaRPr lang="en-US" sz="18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1800" b="0" dirty="0"/>
              <a:t>secondary end point that </a:t>
            </a:r>
            <a:r>
              <a:rPr lang="en-US" sz="1800" b="0" dirty="0" smtClean="0"/>
              <a:t>additionally included </a:t>
            </a:r>
            <a:r>
              <a:rPr lang="en-US" sz="1800" b="0" dirty="0"/>
              <a:t>hospitalization for unstable angina that led to urgent revascularization</a:t>
            </a:r>
          </a:p>
        </p:txBody>
      </p:sp>
      <p:pic>
        <p:nvPicPr>
          <p:cNvPr id="18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1302904" y="2590775"/>
            <a:ext cx="4231555" cy="3513188"/>
          </a:xfrm>
          <a:prstGeom prst="rect">
            <a:avLst/>
          </a:prstGeom>
        </p:spPr>
      </p:pic>
      <p:pic>
        <p:nvPicPr>
          <p:cNvPr id="19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11"/>
          <a:stretch>
            <a:fillRect/>
          </a:stretch>
        </p:blipFill>
        <p:spPr>
          <a:xfrm>
            <a:off x="6648016" y="2609994"/>
            <a:ext cx="4231555" cy="34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benefits </a:t>
            </a:r>
            <a:r>
              <a:rPr lang="en-US" dirty="0"/>
              <a:t>of </a:t>
            </a:r>
            <a:r>
              <a:rPr lang="en-US" dirty="0" err="1"/>
              <a:t>canakinumab</a:t>
            </a:r>
            <a:r>
              <a:rPr lang="en-US" dirty="0"/>
              <a:t> were directly related to the magnitude </a:t>
            </a:r>
            <a:r>
              <a:rPr lang="en-US" dirty="0" smtClean="0"/>
              <a:t>of </a:t>
            </a:r>
            <a:r>
              <a:rPr lang="en-US" dirty="0" err="1"/>
              <a:t>hsCRP</a:t>
            </a:r>
            <a:r>
              <a:rPr lang="en-US" dirty="0"/>
              <a:t> and IL-6 lowering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importance of both lipid </a:t>
            </a:r>
            <a:r>
              <a:rPr lang="en-US" dirty="0" smtClean="0"/>
              <a:t>lowering and </a:t>
            </a:r>
            <a:r>
              <a:rPr lang="en-US" dirty="0"/>
              <a:t>inhibition of inflammation is striking; as recently demonstrated </a:t>
            </a:r>
            <a:r>
              <a:rPr lang="en-US" dirty="0" smtClean="0"/>
              <a:t>in the </a:t>
            </a:r>
            <a:r>
              <a:rPr lang="en-US" dirty="0"/>
              <a:t>FOURIER and SPIRE trials, residual inflammatory risk as </a:t>
            </a:r>
            <a:r>
              <a:rPr lang="en-US" dirty="0" smtClean="0"/>
              <a:t>evaluated by </a:t>
            </a:r>
            <a:r>
              <a:rPr lang="en-US" dirty="0" err="1"/>
              <a:t>hsCRP</a:t>
            </a:r>
            <a:r>
              <a:rPr lang="en-US" dirty="0"/>
              <a:t> remains unabated even among those with LDL </a:t>
            </a:r>
            <a:r>
              <a:rPr lang="en-US" dirty="0" smtClean="0"/>
              <a:t>cholesterol levels </a:t>
            </a:r>
            <a:r>
              <a:rPr lang="en-US" dirty="0"/>
              <a:t>as low as 20mg/</a:t>
            </a:r>
            <a:r>
              <a:rPr lang="en-US" dirty="0" err="1"/>
              <a:t>dL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6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687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" y="5785321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5829038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3605784" y="1216232"/>
            <a:ext cx="4920405" cy="49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46701" cy="6830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60" y="177954"/>
            <a:ext cx="1994264" cy="1255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89" y="6112843"/>
            <a:ext cx="1425291" cy="4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52" y="6007222"/>
            <a:ext cx="609600" cy="48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10467"/>
          <a:stretch/>
        </p:blipFill>
        <p:spPr>
          <a:xfrm>
            <a:off x="10930899" y="6155812"/>
            <a:ext cx="1019168" cy="33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7" y="5732848"/>
            <a:ext cx="1509195" cy="10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79" y="5798489"/>
            <a:ext cx="1541419" cy="905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191">
            <a:off x="10669772" y="695937"/>
            <a:ext cx="1193075" cy="8897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17374" y="443368"/>
            <a:ext cx="8013525" cy="731520"/>
          </a:xfrm>
          <a:prstGeom prst="round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Primary Prevention in Cardiovascular Disease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1776802" y="1914964"/>
            <a:ext cx="8277787" cy="1829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5272" y="3932396"/>
            <a:ext cx="2338013" cy="11534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7494" y="4391696"/>
            <a:ext cx="3719688" cy="327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9796" y="2696676"/>
            <a:ext cx="2532756" cy="1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2021</Words>
  <Application>Microsoft Office PowerPoint</Application>
  <PresentationFormat>Widescreen</PresentationFormat>
  <Paragraphs>186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Clinical Implications?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Carotid Intima-media Thickness 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Hooman Javid</dc:creator>
  <cp:lastModifiedBy>Admin</cp:lastModifiedBy>
  <cp:revision>118</cp:revision>
  <dcterms:created xsi:type="dcterms:W3CDTF">2020-10-27T11:59:24Z</dcterms:created>
  <dcterms:modified xsi:type="dcterms:W3CDTF">2021-06-08T19:29:11Z</dcterms:modified>
</cp:coreProperties>
</file>